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9" r:id="rId4"/>
  </p:sldMasterIdLst>
  <p:notesMasterIdLst>
    <p:notesMasterId r:id="rId26"/>
  </p:notesMasterIdLst>
  <p:handoutMasterIdLst>
    <p:handoutMasterId r:id="rId27"/>
  </p:handoutMasterIdLst>
  <p:sldIdLst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8" r:id="rId18"/>
    <p:sldId id="284" r:id="rId19"/>
    <p:sldId id="279" r:id="rId20"/>
    <p:sldId id="280" r:id="rId21"/>
    <p:sldId id="281" r:id="rId22"/>
    <p:sldId id="282" r:id="rId23"/>
    <p:sldId id="283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5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8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3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085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313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0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5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8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5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7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3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7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01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1/1c/PS2-Versions.jpg/1024px-PS2-Versions.jpg" TargetMode="External"/><Relationship Id="rId2" Type="http://schemas.openxmlformats.org/officeDocument/2006/relationships/hyperlink" Target="https://ro.wikipedia.org/wiki/Arhitectur%C4%83_MI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irat-Singh-2/publication/273471801/figure/fig1/AS:286183025983491@1445242758761/MIPS-Instruction-Type.png" TargetMode="External"/><Relationship Id="rId5" Type="http://schemas.openxmlformats.org/officeDocument/2006/relationships/hyperlink" Target="https://www.researchgate.net/profile/Mahmut-Efil/publication/354149702/figure/tbl2/AS:1061047280627712@1629984793342/Instruction-List-of-the-MIPS-Processor.png" TargetMode="External"/><Relationship Id="rId4" Type="http://schemas.openxmlformats.org/officeDocument/2006/relationships/hyperlink" Target="https://upload.wikimedia.org/wikipedia/commons/1/11/N64-Console-Set.jp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Microprocesorul</a:t>
            </a:r>
            <a:b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mips</a:t>
            </a:r>
            <a:b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05638ED2-BEFD-BA67-26F7-1CE0E9518090}"/>
              </a:ext>
            </a:extLst>
          </p:cNvPr>
          <p:cNvSpPr txBox="1"/>
          <p:nvPr/>
        </p:nvSpPr>
        <p:spPr>
          <a:xfrm>
            <a:off x="361124" y="4239491"/>
            <a:ext cx="335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Ana-Maria </a:t>
            </a:r>
            <a:r>
              <a:rPr lang="en-US" sz="2400" dirty="0" err="1"/>
              <a:t>Tanasă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1055206" cy="1902691"/>
          </a:xfrm>
        </p:spPr>
        <p:txBody>
          <a:bodyPr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Bancul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1C1ECF6-A238-68F2-1BED-6E25812B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t="26478" r="2680" b="28752"/>
          <a:stretch/>
        </p:blipFill>
        <p:spPr bwMode="auto">
          <a:xfrm>
            <a:off x="260694" y="1730471"/>
            <a:ext cx="11670612" cy="4079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8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1055206" cy="1902691"/>
          </a:xfrm>
        </p:spPr>
        <p:txBody>
          <a:bodyPr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Unitatea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aritmetico-logica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(alu)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F67E271-0832-283C-1201-FE2964315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7" t="37116" r="20105" b="30260"/>
          <a:stretch/>
        </p:blipFill>
        <p:spPr bwMode="auto">
          <a:xfrm>
            <a:off x="451922" y="1757271"/>
            <a:ext cx="11519786" cy="43652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0" y="113145"/>
            <a:ext cx="10775605" cy="1507067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de date (ram)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A6908A45-CC3F-9D07-31D8-3733F2FE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9" t="42232" r="3006" b="15022"/>
          <a:stretch/>
        </p:blipFill>
        <p:spPr bwMode="auto">
          <a:xfrm>
            <a:off x="54327" y="2119243"/>
            <a:ext cx="12035372" cy="3770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0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0" y="113145"/>
            <a:ext cx="10775605" cy="1507067"/>
          </a:xfrm>
        </p:spPr>
        <p:txBody>
          <a:bodyPr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Registrul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pc</a:t>
            </a:r>
          </a:p>
        </p:txBody>
      </p:sp>
      <p:pic>
        <p:nvPicPr>
          <p:cNvPr id="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C26C09-DAB3-82D4-29F7-ECB593C2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7" t="55308" r="13184" b="28856"/>
          <a:stretch/>
        </p:blipFill>
        <p:spPr bwMode="auto">
          <a:xfrm>
            <a:off x="334387" y="2163297"/>
            <a:ext cx="11523225" cy="2531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744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0" y="491837"/>
            <a:ext cx="10565681" cy="1438564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MULTIPLEXOR PENTRU DETERMINAREA INTRĂRII ÎN REGISTRUL PC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229646-03C8-0476-2774-195A34C86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45381" r="5872" b="31692"/>
          <a:stretch/>
        </p:blipFill>
        <p:spPr bwMode="auto">
          <a:xfrm>
            <a:off x="352073" y="2350625"/>
            <a:ext cx="11487854" cy="2156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782194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0" y="491837"/>
            <a:ext cx="10565681" cy="1438564"/>
          </a:xfrm>
        </p:spPr>
        <p:txBody>
          <a:bodyPr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solutii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BA0F2-8F3F-0A0E-7D75-FB903AB2D635}"/>
              </a:ext>
            </a:extLst>
          </p:cNvPr>
          <p:cNvSpPr txBox="1"/>
          <p:nvPr/>
        </p:nvSpPr>
        <p:spPr>
          <a:xfrm>
            <a:off x="481010" y="1810139"/>
            <a:ext cx="10174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Probleme</a:t>
            </a:r>
            <a:r>
              <a:rPr lang="en-GB" sz="2000" dirty="0"/>
              <a:t>:</a:t>
            </a:r>
          </a:p>
          <a:p>
            <a:r>
              <a:rPr lang="en-GB" sz="2000" dirty="0"/>
              <a:t>			- conflict de date </a:t>
            </a:r>
            <a:r>
              <a:rPr lang="en-GB" sz="2000" dirty="0" err="1"/>
              <a:t>atunci</a:t>
            </a:r>
            <a:r>
              <a:rPr lang="en-GB" sz="2000" dirty="0"/>
              <a:t> c</a:t>
            </a:r>
            <a:r>
              <a:rPr lang="ro-RO" sz="2000" dirty="0"/>
              <a:t>â</a:t>
            </a:r>
            <a:r>
              <a:rPr lang="en-GB" sz="2000" dirty="0" err="1"/>
              <a:t>nd</a:t>
            </a:r>
            <a:r>
              <a:rPr lang="en-GB" sz="2000" dirty="0"/>
              <a:t> se cite</a:t>
            </a:r>
            <a:r>
              <a:rPr lang="ro-RO" sz="2000" dirty="0"/>
              <a:t>ș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ro-RO" sz="2000" dirty="0"/>
              <a:t>ș</a:t>
            </a:r>
            <a:r>
              <a:rPr lang="en-GB" sz="2000" dirty="0" err="1"/>
              <a:t>i</a:t>
            </a:r>
            <a:r>
              <a:rPr lang="en-GB" sz="2000" dirty="0"/>
              <a:t> se </a:t>
            </a:r>
            <a:r>
              <a:rPr lang="en-GB" sz="2000" dirty="0" err="1"/>
              <a:t>scrie</a:t>
            </a:r>
            <a:r>
              <a:rPr lang="en-GB" sz="2000" dirty="0"/>
              <a:t> </a:t>
            </a:r>
            <a:r>
              <a:rPr lang="ro-RO" sz="2000" dirty="0"/>
              <a:t>în </a:t>
            </a:r>
            <a:r>
              <a:rPr lang="en-GB" sz="2000" dirty="0" err="1"/>
              <a:t>acela</a:t>
            </a:r>
            <a:r>
              <a:rPr lang="ro-RO" sz="2000" dirty="0"/>
              <a:t>ș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registru</a:t>
            </a:r>
            <a:r>
              <a:rPr lang="en-GB" sz="2000" dirty="0"/>
              <a:t> </a:t>
            </a:r>
            <a:r>
              <a:rPr lang="ro-RO" sz="2000" dirty="0"/>
              <a:t>			</a:t>
            </a:r>
            <a:r>
              <a:rPr lang="en-GB" sz="2000" dirty="0"/>
              <a:t>din </a:t>
            </a:r>
            <a:r>
              <a:rPr lang="en-GB" sz="2000" dirty="0" err="1"/>
              <a:t>bancul</a:t>
            </a:r>
            <a:r>
              <a:rPr lang="en-GB" sz="2000" dirty="0"/>
              <a:t>  de </a:t>
            </a:r>
            <a:r>
              <a:rPr lang="en-GB" sz="2000" dirty="0" err="1"/>
              <a:t>registre</a:t>
            </a:r>
            <a:endParaRPr lang="en-GB" sz="2000" dirty="0"/>
          </a:p>
          <a:p>
            <a:r>
              <a:rPr lang="en-GB" sz="2000" dirty="0"/>
              <a:t>			- </a:t>
            </a:r>
            <a:r>
              <a:rPr lang="en-GB" sz="2000" dirty="0" err="1"/>
              <a:t>apari</a:t>
            </a:r>
            <a:r>
              <a:rPr lang="ro-RO" sz="2000" dirty="0"/>
              <a:t>ț</a:t>
            </a:r>
            <a:r>
              <a:rPr lang="en-GB" sz="2000" dirty="0" err="1"/>
              <a:t>ia</a:t>
            </a:r>
            <a:r>
              <a:rPr lang="en-GB" sz="2000" dirty="0"/>
              <a:t> </a:t>
            </a:r>
            <a:r>
              <a:rPr lang="en-GB" sz="2000" dirty="0" err="1"/>
              <a:t>unor</a:t>
            </a:r>
            <a:r>
              <a:rPr lang="en-GB" sz="2000" dirty="0"/>
              <a:t> </a:t>
            </a:r>
            <a:r>
              <a:rPr lang="en-GB" sz="2000" dirty="0" err="1"/>
              <a:t>bucle</a:t>
            </a:r>
            <a:r>
              <a:rPr lang="en-GB" sz="2000" dirty="0"/>
              <a:t> </a:t>
            </a:r>
            <a:r>
              <a:rPr lang="ro-RO" sz="2000" dirty="0"/>
              <a:t>î</a:t>
            </a:r>
            <a:r>
              <a:rPr lang="en-GB" sz="2000" dirty="0"/>
              <a:t>n </a:t>
            </a:r>
            <a:r>
              <a:rPr lang="en-GB" sz="2000" dirty="0" err="1"/>
              <a:t>implementarea</a:t>
            </a:r>
            <a:r>
              <a:rPr lang="en-GB" sz="2000" dirty="0"/>
              <a:t> pe pl</a:t>
            </a:r>
            <a:r>
              <a:rPr lang="ro-RO" sz="2000" dirty="0"/>
              <a:t>ă</a:t>
            </a:r>
            <a:r>
              <a:rPr lang="en-GB" sz="2000" dirty="0"/>
              <a:t>cu</a:t>
            </a:r>
            <a:r>
              <a:rPr lang="ro-RO" sz="2000" dirty="0"/>
              <a:t>ță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Solu</a:t>
            </a:r>
            <a:r>
              <a:rPr lang="ro-RO" sz="2000" dirty="0"/>
              <a:t>ți</a:t>
            </a:r>
            <a:r>
              <a:rPr lang="en-GB" sz="2000" dirty="0"/>
              <a:t>i:</a:t>
            </a:r>
          </a:p>
          <a:p>
            <a:r>
              <a:rPr lang="en-GB" sz="2000" dirty="0"/>
              <a:t>			- </a:t>
            </a:r>
            <a:r>
              <a:rPr lang="en-GB" sz="2000" dirty="0" err="1"/>
              <a:t>folosirea</a:t>
            </a:r>
            <a:r>
              <a:rPr lang="en-GB" sz="2000" dirty="0"/>
              <a:t> </a:t>
            </a:r>
            <a:r>
              <a:rPr lang="en-GB" sz="2000" dirty="0" err="1"/>
              <a:t>unor</a:t>
            </a:r>
            <a:r>
              <a:rPr lang="en-GB" sz="2000" dirty="0"/>
              <a:t> fire </a:t>
            </a:r>
            <a:r>
              <a:rPr lang="en-GB" sz="2000" dirty="0" err="1"/>
              <a:t>pentru</a:t>
            </a:r>
            <a:r>
              <a:rPr lang="en-GB" sz="2000" dirty="0"/>
              <a:t> </a:t>
            </a:r>
            <a:r>
              <a:rPr lang="en-GB" sz="2000" dirty="0" err="1"/>
              <a:t>ie</a:t>
            </a:r>
            <a:r>
              <a:rPr lang="ro-RO" sz="2000" dirty="0"/>
              <a:t>ș</a:t>
            </a:r>
            <a:r>
              <a:rPr lang="en-GB" sz="2000" dirty="0" err="1"/>
              <a:t>iri</a:t>
            </a:r>
            <a:r>
              <a:rPr lang="en-GB" sz="2000" dirty="0"/>
              <a:t> </a:t>
            </a:r>
          </a:p>
          <a:p>
            <a:r>
              <a:rPr lang="en-GB" sz="2000" dirty="0"/>
              <a:t>			- </a:t>
            </a:r>
            <a:r>
              <a:rPr lang="en-GB" sz="2000" dirty="0" err="1"/>
              <a:t>folosirea</a:t>
            </a:r>
            <a:r>
              <a:rPr lang="en-GB" sz="2000" dirty="0"/>
              <a:t> </a:t>
            </a:r>
            <a:r>
              <a:rPr lang="en-GB" sz="2000" dirty="0" err="1"/>
              <a:t>unor</a:t>
            </a:r>
            <a:r>
              <a:rPr lang="en-GB" sz="2000" dirty="0"/>
              <a:t> </a:t>
            </a:r>
            <a:r>
              <a:rPr lang="en-GB" sz="2000" dirty="0" err="1"/>
              <a:t>variabile</a:t>
            </a:r>
            <a:r>
              <a:rPr lang="en-GB" sz="2000" dirty="0"/>
              <a:t>/fire </a:t>
            </a:r>
            <a:r>
              <a:rPr lang="en-GB" sz="2000" dirty="0" err="1"/>
              <a:t>diferite</a:t>
            </a:r>
            <a:r>
              <a:rPr lang="en-GB" sz="2000" dirty="0"/>
              <a:t> </a:t>
            </a:r>
            <a:r>
              <a:rPr lang="en-GB" sz="2000" dirty="0" err="1"/>
              <a:t>pentru</a:t>
            </a:r>
            <a:r>
              <a:rPr lang="en-GB" sz="2000" dirty="0"/>
              <a:t> output top </a:t>
            </a:r>
            <a:r>
              <a:rPr lang="ro-RO" sz="2000" dirty="0"/>
              <a:t>ș</a:t>
            </a:r>
            <a:r>
              <a:rPr lang="en-GB" sz="2000" dirty="0" err="1"/>
              <a:t>i</a:t>
            </a:r>
            <a:r>
              <a:rPr lang="en-GB" sz="2000" dirty="0"/>
              <a:t> module 				interne</a:t>
            </a:r>
          </a:p>
        </p:txBody>
      </p:sp>
    </p:spTree>
    <p:extLst>
      <p:ext uri="{BB962C8B-B14F-4D97-AF65-F5344CB8AC3E}">
        <p14:creationId xmlns:p14="http://schemas.microsoft.com/office/powerpoint/2010/main" val="47931436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4. DATE DE TEST</a:t>
            </a:r>
          </a:p>
        </p:txBody>
      </p:sp>
      <p:pic>
        <p:nvPicPr>
          <p:cNvPr id="7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907393E-583E-A605-1DE7-A0BC3E53E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5" t="26512" r="43590" b="14063"/>
          <a:stretch/>
        </p:blipFill>
        <p:spPr bwMode="auto">
          <a:xfrm>
            <a:off x="1269437" y="1194120"/>
            <a:ext cx="5233293" cy="5497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67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FORME DE UNDĂ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029664"/>
            <a:ext cx="59240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</a:t>
            </a:r>
            <a:r>
              <a:rPr lang="ro-RO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ump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x</a:t>
            </a:r>
            <a:r>
              <a:rPr lang="ro-R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2, </a:t>
            </a:r>
            <a:r>
              <a:rPr lang="ro-RO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</a:t>
            </a:r>
            <a:r>
              <a:rPr lang="ro-R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sub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04366703-D839-8261-050D-C5AFA850C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t="14867" r="1402" b="12149"/>
          <a:stretch/>
        </p:blipFill>
        <p:spPr bwMode="auto">
          <a:xfrm>
            <a:off x="746045" y="1462090"/>
            <a:ext cx="9688897" cy="53698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1709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FORME DE UNDĂ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029664"/>
            <a:ext cx="59240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sub, and, or,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slt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727B5CE6-7614-F5EE-3D4A-545F807CB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4698" r="2103" b="17857"/>
          <a:stretch/>
        </p:blipFill>
        <p:spPr bwMode="auto">
          <a:xfrm>
            <a:off x="746046" y="1621630"/>
            <a:ext cx="10087962" cy="5210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827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FORME DE UNDĂ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029664"/>
            <a:ext cx="59240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sw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lw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x2,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beq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B3ACABF5-A945-CFA0-4524-48113D563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t="22138" r="2481" b="18229"/>
          <a:stretch/>
        </p:blipFill>
        <p:spPr bwMode="auto">
          <a:xfrm>
            <a:off x="542490" y="1589365"/>
            <a:ext cx="10684570" cy="4935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0593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1" y="345112"/>
            <a:ext cx="8534400" cy="1507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1. MIPS</a:t>
            </a:r>
          </a:p>
        </p:txBody>
      </p:sp>
      <p:sp>
        <p:nvSpPr>
          <p:cNvPr id="69" name="Substituent conținut 4">
            <a:extLst>
              <a:ext uri="{FF2B5EF4-FFF2-40B4-BE49-F238E27FC236}">
                <a16:creationId xmlns:a16="http://schemas.microsoft.com/office/drawing/2014/main" id="{E14F8BC0-E333-B008-4255-BE5073E65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66" y="1098645"/>
            <a:ext cx="8534400" cy="361526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Microprocessor without Interlocked Pipeline Stage (MIPS)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este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arhitectură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procesor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care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utilizează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setul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instrucțiuni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RISC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simplificat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Procesoarele MIPS au o linie de instrucțiuni în 5 etape pentru a executa mai multe instrucțiuni în același timp. 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</a:t>
            </a:r>
            <a:r>
              <a:rPr lang="en-US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emple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utilizare:  Sony </a:t>
            </a:r>
            <a:r>
              <a:rPr lang="ro-RO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PlayStation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și </a:t>
            </a:r>
            <a:r>
              <a:rPr lang="ro-RO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Nintendo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64,embedded </a:t>
            </a:r>
            <a:r>
              <a:rPr lang="ro-RO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systems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536234-4BED-891D-F0AF-475C07891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52" y="3700660"/>
            <a:ext cx="3456010" cy="186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ayStation 2 - Wikipedia">
            <a:extLst>
              <a:ext uri="{FF2B5EF4-FFF2-40B4-BE49-F238E27FC236}">
                <a16:creationId xmlns:a16="http://schemas.microsoft.com/office/drawing/2014/main" id="{3A061D06-4E8A-4BCE-A71F-62CB3C23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8" y="3721404"/>
            <a:ext cx="2900043" cy="256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37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6. </a:t>
            </a:r>
            <a:r>
              <a:rPr lang="en-US" sz="4000" dirty="0" err="1">
                <a:solidFill>
                  <a:schemeClr val="tx2"/>
                </a:solidFill>
              </a:rPr>
              <a:t>bibliografie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2340AE4-4779-10D2-2E63-B830C5FA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90" y="2143439"/>
            <a:ext cx="8534400" cy="3615267"/>
          </a:xfrm>
        </p:spPr>
        <p:txBody>
          <a:bodyPr/>
          <a:lstStyle/>
          <a:p>
            <a:r>
              <a:rPr lang="ro-RO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https://ro.wikipedia.org/wiki/Arhitectur%C4%83_MIPS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https://upload.wikimedia.org/wikipedia/commons/thumb/1/1c/PS2-Versions.jpg/1024px-PS2-Versions.jpg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https://upload.wikimedia.org/wikipedia/commons/1/11/N64-Console-Set.jpg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https://www.researchgate.net/profile/Mahmut-Efil/publication/354149702/figure/tbl2/AS:1061047280627712@1629984793342/Instruction-List-of-the-MIPS-Processor.png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https://www.researchgate.net/profile/Kirat-Singh-2/publication/273471801/figure/fig1/AS:286183025983491@1445242758761/MIPS-Instruction-Type.png</a:t>
            </a:r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9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0" y="491837"/>
            <a:ext cx="10565681" cy="494791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</a:t>
            </a:r>
            <a:r>
              <a:rPr lang="ro-RO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țu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mesc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aten</a:t>
            </a:r>
            <a:r>
              <a:rPr lang="ro-RO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681632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4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1474498-3E48-F3EA-397F-19F4AA48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sz="4000" dirty="0" err="1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Instrucțiuni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2057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struction List of the MIPS Processor | Download Scientific Diagram">
            <a:extLst>
              <a:ext uri="{FF2B5EF4-FFF2-40B4-BE49-F238E27FC236}">
                <a16:creationId xmlns:a16="http://schemas.microsoft.com/office/drawing/2014/main" id="{F73CC8A3-7036-90ED-FA86-573D5525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57" y="1097060"/>
            <a:ext cx="5506782" cy="43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01AD467-0544-C3E4-1BC8-F77464AF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2922591"/>
          </a:xfrm>
        </p:spPr>
        <p:txBody>
          <a:bodyPr anchor="t">
            <a:normAutofit/>
          </a:bodyPr>
          <a:lstStyle/>
          <a:p>
            <a:r>
              <a:rPr lang="ro-RO" sz="3200" dirty="0">
                <a:solidFill>
                  <a:srgbClr val="0F49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Există trei tipuri de formate de instrucțiuni MIPS: R, I și J.</a:t>
            </a:r>
            <a:endParaRPr lang="en-US" sz="3200" dirty="0">
              <a:solidFill>
                <a:srgbClr val="0F496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57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 err="1"/>
              <a:t>Formatul</a:t>
            </a:r>
            <a:r>
              <a:rPr lang="en-US" dirty="0"/>
              <a:t> r (r-type)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899D1B-EBF7-73AD-C339-A5749C79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68054"/>
            <a:ext cx="8534400" cy="3615267"/>
          </a:xfrm>
        </p:spPr>
        <p:txBody>
          <a:bodyPr/>
          <a:lstStyle/>
          <a:p>
            <a:pPr algn="just"/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Formatul R (registru): corespunde instrucțiunilor aritmetice și logice având ca </a:t>
            </a:r>
            <a:r>
              <a:rPr lang="ro-RO" sz="28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operanzi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trei registre. </a:t>
            </a:r>
            <a:endParaRPr lang="en-US" sz="2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microprocessor - Clarification on R, I, and J type Instruction formats in  MIPS - Electrical Engineering Stack Exchange">
            <a:extLst>
              <a:ext uri="{FF2B5EF4-FFF2-40B4-BE49-F238E27FC236}">
                <a16:creationId xmlns:a16="http://schemas.microsoft.com/office/drawing/2014/main" id="{57DEF7A4-042E-8D84-2348-1AD21E4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29"/>
          <a:stretch/>
        </p:blipFill>
        <p:spPr bwMode="auto">
          <a:xfrm>
            <a:off x="1154767" y="1507067"/>
            <a:ext cx="7593289" cy="11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3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-type)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899D1B-EBF7-73AD-C339-A5749C79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68054"/>
            <a:ext cx="8534400" cy="3615267"/>
          </a:xfrm>
        </p:spPr>
        <p:txBody>
          <a:bodyPr/>
          <a:lstStyle/>
          <a:p>
            <a:pPr algn="just"/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Formatul I (</a:t>
            </a:r>
            <a:r>
              <a:rPr lang="en-US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immediate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 dispune doar de patru câmpuri, două registre și o valoare imediată de </a:t>
            </a:r>
            <a:r>
              <a:rPr lang="ro-RO" sz="28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16 biți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Este folosit de două categorii de instrucțiuni: instrucțiunile </a:t>
            </a:r>
            <a:r>
              <a:rPr lang="ro-RO" sz="28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load-store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(de acces la memorie) și instrucțiunile de salt condiționat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microprocessor - Clarification on R, I, and J type Instruction formats in  MIPS - Electrical Engineering Stack Exchange">
            <a:extLst>
              <a:ext uri="{FF2B5EF4-FFF2-40B4-BE49-F238E27FC236}">
                <a16:creationId xmlns:a16="http://schemas.microsoft.com/office/drawing/2014/main" id="{57DEF7A4-042E-8D84-2348-1AD21E4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9" b="50299"/>
          <a:stretch/>
        </p:blipFill>
        <p:spPr bwMode="auto">
          <a:xfrm>
            <a:off x="1154767" y="1374679"/>
            <a:ext cx="7593289" cy="9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0933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 err="1"/>
              <a:t>Formatul</a:t>
            </a:r>
            <a:r>
              <a:rPr lang="en-US" dirty="0"/>
              <a:t> j (jump)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899D1B-EBF7-73AD-C339-A5749C79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68054"/>
            <a:ext cx="8534400" cy="3615267"/>
          </a:xfrm>
        </p:spPr>
        <p:txBody>
          <a:bodyPr>
            <a:normAutofit/>
          </a:bodyPr>
          <a:lstStyle/>
          <a:p>
            <a:pPr algn="just"/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Formatul J (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jump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 corespunde instrucțiunilor de salt necondiționat (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jump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și conține doar două câmpuri,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opcode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(6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i) 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ș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adresa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(26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i, se extinde la 32 prin copierea la st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â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nga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primilor 4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din 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PC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ș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shiftarea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î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ntregului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</a:t>
            </a:r>
            <a:r>
              <a:rPr lang="en-US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umă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cu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dou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ă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pozi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ii la st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â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nga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074" name="Picture 2" descr="microprocessor - Clarification on R, I, and J type Instruction formats in  MIPS - Electrical Engineering Stack Exchange">
            <a:extLst>
              <a:ext uri="{FF2B5EF4-FFF2-40B4-BE49-F238E27FC236}">
                <a16:creationId xmlns:a16="http://schemas.microsoft.com/office/drawing/2014/main" id="{57DEF7A4-042E-8D84-2348-1AD21E4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5" b="20563"/>
          <a:stretch/>
        </p:blipFill>
        <p:spPr bwMode="auto">
          <a:xfrm>
            <a:off x="1154767" y="1374679"/>
            <a:ext cx="7593289" cy="9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2. Schema </a:t>
            </a:r>
            <a:r>
              <a:rPr lang="en-US" sz="4000" dirty="0" err="1">
                <a:solidFill>
                  <a:schemeClr val="tx2"/>
                </a:solidFill>
              </a:rPr>
              <a:t>microprocesorului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mips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8" name="Substituent conținut 7">
            <a:extLst>
              <a:ext uri="{FF2B5EF4-FFF2-40B4-BE49-F238E27FC236}">
                <a16:creationId xmlns:a16="http://schemas.microsoft.com/office/drawing/2014/main" id="{23187D66-3D2C-0259-8E88-135F66093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25084" y="1074164"/>
            <a:ext cx="8167069" cy="5686854"/>
          </a:xfrm>
        </p:spPr>
      </p:pic>
    </p:spTree>
    <p:extLst>
      <p:ext uri="{BB962C8B-B14F-4D97-AF65-F5344CB8AC3E}">
        <p14:creationId xmlns:p14="http://schemas.microsoft.com/office/powerpoint/2010/main" val="39621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3. Module </a:t>
            </a:r>
            <a:r>
              <a:rPr lang="en-US" sz="4000" dirty="0" err="1">
                <a:solidFill>
                  <a:schemeClr val="tx2"/>
                </a:solidFill>
              </a:rPr>
              <a:t>verilog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5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B713AC2-ED85-39D0-7F33-9EC877910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9" t="41127" r="19163" b="29092"/>
          <a:stretch/>
        </p:blipFill>
        <p:spPr bwMode="auto">
          <a:xfrm>
            <a:off x="746046" y="2087315"/>
            <a:ext cx="8489974" cy="4145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303451"/>
            <a:ext cx="592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Instruction memory</a:t>
            </a:r>
          </a:p>
        </p:txBody>
      </p:sp>
    </p:spTree>
    <p:extLst>
      <p:ext uri="{BB962C8B-B14F-4D97-AF65-F5344CB8AC3E}">
        <p14:creationId xmlns:p14="http://schemas.microsoft.com/office/powerpoint/2010/main" val="236630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4B6DDC5-092F-7F65-828C-7BCF006CF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94" t="31673" r="2814" b="29565"/>
          <a:stretch/>
        </p:blipFill>
        <p:spPr bwMode="auto">
          <a:xfrm>
            <a:off x="285480" y="1766455"/>
            <a:ext cx="11621040" cy="3509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1055206" cy="1902691"/>
          </a:xfrm>
        </p:spPr>
        <p:txBody>
          <a:bodyPr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Unitatea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control (main control)</a:t>
            </a:r>
          </a:p>
        </p:txBody>
      </p:sp>
    </p:spTree>
    <p:extLst>
      <p:ext uri="{BB962C8B-B14F-4D97-AF65-F5344CB8AC3E}">
        <p14:creationId xmlns:p14="http://schemas.microsoft.com/office/powerpoint/2010/main" val="18009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BE3201F11EB54C8F4C9CE8F963AE08" ma:contentTypeVersion="5" ma:contentTypeDescription="Create a new document." ma:contentTypeScope="" ma:versionID="130540f287d7c4160345f04023aa3b45">
  <xsd:schema xmlns:xsd="http://www.w3.org/2001/XMLSchema" xmlns:xs="http://www.w3.org/2001/XMLSchema" xmlns:p="http://schemas.microsoft.com/office/2006/metadata/properties" xmlns:ns3="6c55322e-f795-46ca-b20c-5f6fc3950408" targetNamespace="http://schemas.microsoft.com/office/2006/metadata/properties" ma:root="true" ma:fieldsID="db849ee9033ea70b83f06492e0f5b417" ns3:_="">
    <xsd:import namespace="6c55322e-f795-46ca-b20c-5f6fc39504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5322e-f795-46ca-b20c-5f6fc39504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6c55322e-f795-46ca-b20c-5f6fc3950408"/>
  </ds:schemaRefs>
</ds:datastoreItem>
</file>

<file path=customXml/itemProps2.xml><?xml version="1.0" encoding="utf-8"?>
<ds:datastoreItem xmlns:ds="http://schemas.openxmlformats.org/officeDocument/2006/customXml" ds:itemID="{04D22D40-84D3-44ED-B018-E668997723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5322e-f795-46ca-b20c-5f6fc39504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598</TotalTime>
  <Words>520</Words>
  <Application>Microsoft Office PowerPoint</Application>
  <PresentationFormat>Widescreen</PresentationFormat>
  <Paragraphs>48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Century Gothic</vt:lpstr>
      <vt:lpstr>Wingdings 3</vt:lpstr>
      <vt:lpstr>Sector</vt:lpstr>
      <vt:lpstr>Microprocesorul mips </vt:lpstr>
      <vt:lpstr>1. MIPS</vt:lpstr>
      <vt:lpstr>Instrucțiuni</vt:lpstr>
      <vt:lpstr>Formatul r (r-type)</vt:lpstr>
      <vt:lpstr>Formatul i (i-type)</vt:lpstr>
      <vt:lpstr>Formatul j (jump)</vt:lpstr>
      <vt:lpstr>2. Schema microprocesorului mips</vt:lpstr>
      <vt:lpstr>3. Module verilog</vt:lpstr>
      <vt:lpstr>Unitatea de control (main control)</vt:lpstr>
      <vt:lpstr>Bancul de registre</vt:lpstr>
      <vt:lpstr>Unitatea aritmetico-logica (alu)</vt:lpstr>
      <vt:lpstr>Memoria de date (ram)</vt:lpstr>
      <vt:lpstr>Registrul pc</vt:lpstr>
      <vt:lpstr>MULTIPLEXOR PENTRU DETERMINAREA INTRĂRII ÎN REGISTRUL PC</vt:lpstr>
      <vt:lpstr>Probleme si solutii</vt:lpstr>
      <vt:lpstr>4. DATE DE TEST</vt:lpstr>
      <vt:lpstr>5. FORME DE UNDĂ</vt:lpstr>
      <vt:lpstr>5. FORME DE UNDĂ</vt:lpstr>
      <vt:lpstr>5. FORME DE UNDĂ</vt:lpstr>
      <vt:lpstr>6. bibliografie</vt:lpstr>
      <vt:lpstr>Mulțumesc pentru atenție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Alexandru-Cosmin Ghețău</dc:creator>
  <cp:lastModifiedBy>Ana-Maria Tanasă</cp:lastModifiedBy>
  <cp:revision>8</cp:revision>
  <dcterms:created xsi:type="dcterms:W3CDTF">2024-07-21T08:13:29Z</dcterms:created>
  <dcterms:modified xsi:type="dcterms:W3CDTF">2024-07-21T20:14:22Z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0x0101003FBE3201F11EB54C8F4C9CE8F963AE08</vt:lpwstr>
  </property>
</Properties>
</file>